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6" r:id="rId1"/>
  </p:sldMasterIdLst>
  <p:notesMasterIdLst>
    <p:notesMasterId r:id="rId22"/>
  </p:notesMasterIdLst>
  <p:sldIdLst>
    <p:sldId id="256" r:id="rId2"/>
    <p:sldId id="280" r:id="rId3"/>
    <p:sldId id="271" r:id="rId4"/>
    <p:sldId id="286" r:id="rId5"/>
    <p:sldId id="287" r:id="rId6"/>
    <p:sldId id="276" r:id="rId7"/>
    <p:sldId id="296" r:id="rId8"/>
    <p:sldId id="300" r:id="rId9"/>
    <p:sldId id="298" r:id="rId10"/>
    <p:sldId id="299" r:id="rId11"/>
    <p:sldId id="301" r:id="rId12"/>
    <p:sldId id="263" r:id="rId13"/>
    <p:sldId id="264" r:id="rId14"/>
    <p:sldId id="265" r:id="rId15"/>
    <p:sldId id="266" r:id="rId16"/>
    <p:sldId id="268" r:id="rId17"/>
    <p:sldId id="269" r:id="rId18"/>
    <p:sldId id="281" r:id="rId19"/>
    <p:sldId id="289" r:id="rId20"/>
    <p:sldId id="288" r:id="rId21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cesca.farolfi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003A1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55" autoAdjust="0"/>
  </p:normalViewPr>
  <p:slideViewPr>
    <p:cSldViewPr>
      <p:cViewPr varScale="1">
        <p:scale>
          <a:sx n="95" d="100"/>
          <a:sy n="95" d="100"/>
        </p:scale>
        <p:origin x="-9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B9E0D5C-CCC6-498D-9450-318899F42E62}" type="datetimeFigureOut">
              <a:rPr lang="it-IT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B8BE58E-386A-460C-A0A5-3A64F5092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BE58E-386A-460C-A0A5-3A64F509297B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tango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tango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tango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tango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tangolo arrotondat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tangolo arrotondat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tango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11FC5F69-C597-4625-9201-C2426287581B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AA4B75-F066-4BDD-BC0F-4F2EFB5EEB9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B90CCF-F4D2-469A-B1D5-888B36AB194B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72C96C-1175-43DC-8DDC-54C1E1D0F6F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271E2B-E45E-478D-B4A4-DF8F226929E0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E49EBE-E130-4CB9-9895-161B623EAEC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EE1DE2-4B83-42BB-ACF8-4CB14D6540EB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F12761-D059-4BB6-8B1D-DB125AF1E65E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3ED2A-9909-4D0B-9551-5F18DC6D29D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98423E-C709-489D-827B-39813C7A5FFD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53802-FD72-49F1-BCE9-4C8A512A8C6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D655042-03DB-4FF0-B9F3-EBB2D7DDA2BB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2B79CF1-7193-4173-9D1F-4398B285B1E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E28B9CE9-23E6-41DD-986B-73802EA9D7CD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63BF882F-A473-4B8B-898C-DBBEF273C8B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8F32BE-9636-42D8-8AFF-89500AE27EC5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4CE8A-9443-41FA-B7E8-E5CF1BC735E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153462-0723-428B-A827-C3D1CA977254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6050-EA15-4610-B4E9-2C6027B5C41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DB09AA-9B39-45D1-90C4-81D113482B0D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3EB06-150A-416B-84DA-3D5B3F5855F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tango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tango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tango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tangolo arrotondat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tangolo arrotondat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tango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tango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tango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tango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tango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tango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B8838141-01C3-44AD-BCD6-22EE62695238}" type="datetime1">
              <a:rPr lang="it-IT" smtClean="0"/>
              <a:pPr>
                <a:defRPr/>
              </a:pPr>
              <a:t>08/01/2018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0C6D89D-8687-4F34-B8BD-A6F99FD68B1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2684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dirty="0" smtClean="0"/>
              <a:t>Bilancio Preventivo 2018</a:t>
            </a:r>
            <a:br>
              <a:rPr lang="it-IT" dirty="0" smtClean="0"/>
            </a:br>
            <a:r>
              <a:rPr lang="it-IT" dirty="0" smtClean="0"/>
              <a:t>e Piano Investimenti Anziani</a:t>
            </a:r>
            <a:endParaRPr lang="it-IT" dirty="0"/>
          </a:p>
        </p:txBody>
      </p:sp>
      <p:pic>
        <p:nvPicPr>
          <p:cNvPr id="5123" name="Immagin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188913"/>
            <a:ext cx="396081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CasellaDiTesto 7"/>
          <p:cNvSpPr txBox="1">
            <a:spLocks noChangeArrowheads="1"/>
          </p:cNvSpPr>
          <p:nvPr/>
        </p:nvSpPr>
        <p:spPr bwMode="auto">
          <a:xfrm>
            <a:off x="395288" y="5805488"/>
            <a:ext cx="69850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chemeClr val="accent2"/>
                </a:solidFill>
                <a:latin typeface="+mj-lt"/>
                <a:cs typeface="+mn-cs"/>
              </a:rPr>
              <a:t>Conferenza Stampa </a:t>
            </a:r>
            <a:r>
              <a:rPr lang="it-IT" sz="2000" dirty="0" smtClean="0">
                <a:solidFill>
                  <a:schemeClr val="accent2"/>
                </a:solidFill>
                <a:latin typeface="+mj-lt"/>
                <a:cs typeface="+mn-cs"/>
              </a:rPr>
              <a:t/>
            </a:r>
            <a:br>
              <a:rPr lang="it-IT" sz="2000" dirty="0" smtClean="0">
                <a:solidFill>
                  <a:schemeClr val="accent2"/>
                </a:solidFill>
                <a:latin typeface="+mj-lt"/>
                <a:cs typeface="+mn-cs"/>
              </a:rPr>
            </a:br>
            <a:r>
              <a:rPr lang="it-IT" sz="2000" dirty="0" smtClean="0">
                <a:solidFill>
                  <a:schemeClr val="accent2"/>
                </a:solidFill>
                <a:latin typeface="+mj-lt"/>
                <a:cs typeface="+mn-cs"/>
              </a:rPr>
              <a:t>9 gennaio 2018 | Sala </a:t>
            </a:r>
            <a:r>
              <a:rPr lang="it-IT" sz="2000" dirty="0">
                <a:solidFill>
                  <a:schemeClr val="accent2"/>
                </a:solidFill>
                <a:latin typeface="+mj-lt"/>
                <a:cs typeface="+mn-cs"/>
              </a:rPr>
              <a:t>Savonuzzi </a:t>
            </a:r>
            <a:r>
              <a:rPr lang="it-IT" sz="2000" dirty="0" smtClean="0">
                <a:solidFill>
                  <a:schemeClr val="accent2"/>
                </a:solidFill>
                <a:latin typeface="+mj-lt"/>
                <a:cs typeface="+mn-cs"/>
              </a:rPr>
              <a:t>| Comune </a:t>
            </a:r>
            <a:r>
              <a:rPr lang="it-IT" sz="2000" dirty="0">
                <a:solidFill>
                  <a:schemeClr val="accent2"/>
                </a:solidFill>
                <a:latin typeface="+mj-lt"/>
                <a:cs typeface="+mn-cs"/>
              </a:rPr>
              <a:t>di Bologna</a:t>
            </a:r>
          </a:p>
        </p:txBody>
      </p:sp>
      <p:pic>
        <p:nvPicPr>
          <p:cNvPr id="5" name="Immagine 4" descr="ComunediBologna_Emblema_C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5589240"/>
            <a:ext cx="1242931" cy="1177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000" dirty="0" smtClean="0"/>
              <a:t>Famiglie </a:t>
            </a:r>
            <a:r>
              <a:rPr lang="it-IT" sz="2000" dirty="0" smtClean="0"/>
              <a:t>seguite mediamente all’anno:  </a:t>
            </a:r>
            <a:r>
              <a:rPr lang="it-IT" sz="2000" dirty="0" smtClean="0"/>
              <a:t>170</a:t>
            </a:r>
            <a:endParaRPr lang="it-IT" sz="2000" dirty="0" smtClean="0"/>
          </a:p>
          <a:p>
            <a:pPr lvl="0"/>
            <a:r>
              <a:rPr lang="it-IT" sz="2000" dirty="0" smtClean="0"/>
              <a:t>Progetto </a:t>
            </a:r>
            <a:r>
              <a:rPr lang="it-IT" sz="2000" dirty="0" smtClean="0"/>
              <a:t>di </a:t>
            </a:r>
            <a:r>
              <a:rPr lang="it-IT" sz="2000" dirty="0" smtClean="0"/>
              <a:t>Agenzia </a:t>
            </a:r>
            <a:r>
              <a:rPr lang="it-IT" sz="2000" dirty="0" smtClean="0"/>
              <a:t>Sociale 2017: </a:t>
            </a:r>
            <a:r>
              <a:rPr lang="it-IT" sz="2000" dirty="0" smtClean="0"/>
              <a:t>40 nuclei  inseriti in transizione abitativa o pronta accoglienza </a:t>
            </a:r>
            <a:r>
              <a:rPr lang="it-IT" sz="2000" dirty="0" smtClean="0"/>
              <a:t>affiancati nella ricerca alloggio; </a:t>
            </a:r>
          </a:p>
          <a:p>
            <a:pPr lvl="0">
              <a:buNone/>
            </a:pPr>
            <a:r>
              <a:rPr lang="it-IT" sz="2000" dirty="0" smtClean="0"/>
              <a:t>	</a:t>
            </a:r>
            <a:r>
              <a:rPr lang="it-IT" sz="2000" dirty="0" smtClean="0"/>
              <a:t>50 </a:t>
            </a:r>
            <a:r>
              <a:rPr lang="it-IT" sz="2000" dirty="0" smtClean="0"/>
              <a:t>incontri con realtà del territorio </a:t>
            </a:r>
            <a:r>
              <a:rPr lang="it-IT" sz="2000" dirty="0" smtClean="0"/>
              <a:t>(agenzie </a:t>
            </a:r>
            <a:r>
              <a:rPr lang="it-IT" sz="2000" dirty="0" smtClean="0"/>
              <a:t>immobiliari; realtà del privato e associazioni di </a:t>
            </a:r>
            <a:r>
              <a:rPr lang="it-IT" sz="2000" dirty="0" smtClean="0"/>
              <a:t>categoria)</a:t>
            </a:r>
            <a:endParaRPr lang="it-IT" sz="2000" dirty="0" smtClean="0"/>
          </a:p>
          <a:p>
            <a:pPr lvl="0"/>
            <a:r>
              <a:rPr lang="it-IT" sz="2000" dirty="0" smtClean="0"/>
              <a:t>8 </a:t>
            </a:r>
            <a:r>
              <a:rPr lang="it-IT" sz="2000" dirty="0" smtClean="0"/>
              <a:t>strutture </a:t>
            </a:r>
            <a:r>
              <a:rPr lang="it-IT" sz="2000" dirty="0" smtClean="0"/>
              <a:t>gestite (fino a novembre 2017)</a:t>
            </a:r>
          </a:p>
          <a:p>
            <a:pPr lvl="0"/>
            <a:endParaRPr lang="it-IT" sz="2000" dirty="0" smtClean="0"/>
          </a:p>
          <a:p>
            <a:pPr lvl="0"/>
            <a:endParaRPr lang="it-IT" sz="2000" dirty="0" smtClean="0"/>
          </a:p>
          <a:p>
            <a:pPr lvl="0"/>
            <a:r>
              <a:rPr lang="it-IT" sz="2000" dirty="0" smtClean="0"/>
              <a:t>199 nuclei accolti in transizione </a:t>
            </a:r>
            <a:r>
              <a:rPr lang="it-IT" sz="2000" dirty="0" smtClean="0"/>
              <a:t>abitativa *</a:t>
            </a:r>
            <a:endParaRPr lang="it-IT" sz="2000" dirty="0" smtClean="0"/>
          </a:p>
          <a:p>
            <a:pPr lvl="0"/>
            <a:r>
              <a:rPr lang="it-IT" sz="2000" dirty="0" smtClean="0"/>
              <a:t>33 nuclei accolti in strutture di pronta </a:t>
            </a:r>
            <a:r>
              <a:rPr lang="it-IT" sz="2000" dirty="0" smtClean="0"/>
              <a:t>accoglienza *</a:t>
            </a:r>
          </a:p>
          <a:p>
            <a:pPr>
              <a:buNone/>
            </a:pPr>
            <a:endParaRPr lang="it-IT" sz="1800" dirty="0" smtClean="0"/>
          </a:p>
          <a:p>
            <a:pPr>
              <a:buNone/>
            </a:pPr>
            <a:r>
              <a:rPr lang="it-IT" sz="2000" b="1" dirty="0" smtClean="0"/>
              <a:t>*</a:t>
            </a:r>
            <a:r>
              <a:rPr lang="it-IT" sz="1000" dirty="0" smtClean="0"/>
              <a:t> </a:t>
            </a:r>
            <a:r>
              <a:rPr lang="it-IT" sz="1000" dirty="0" smtClean="0"/>
              <a:t> Dati </a:t>
            </a:r>
            <a:r>
              <a:rPr lang="it-IT" sz="1000" dirty="0" smtClean="0"/>
              <a:t>al 31/12/2016</a:t>
            </a:r>
          </a:p>
          <a:p>
            <a:pPr lvl="0"/>
            <a:endParaRPr lang="it-IT" sz="1800" dirty="0" smtClean="0"/>
          </a:p>
          <a:p>
            <a:pPr>
              <a:buNone/>
            </a:pPr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0" y="620688"/>
            <a:ext cx="8964488" cy="1445096"/>
          </a:xfrm>
        </p:spPr>
        <p:txBody>
          <a:bodyPr>
            <a:noAutofit/>
          </a:bodyPr>
          <a:lstStyle/>
          <a:p>
            <a:pPr algn="ctr"/>
            <a:r>
              <a:rPr lang="it-IT" sz="4300" dirty="0" smtClean="0"/>
              <a:t>Alcuni numeri:transizione abitativa</a:t>
            </a:r>
            <a:endParaRPr lang="it-IT" sz="43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contenuto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Autofit/>
          </a:bodyPr>
          <a:lstStyle/>
          <a:p>
            <a:pPr>
              <a:buFont typeface="Wingdings 3" pitchFamily="18" charset="2"/>
              <a:buNone/>
            </a:pPr>
            <a:endParaRPr lang="it-IT" sz="2000" b="1" dirty="0" smtClean="0">
              <a:solidFill>
                <a:schemeClr val="tx2"/>
              </a:solidFill>
            </a:endParaRPr>
          </a:p>
          <a:p>
            <a:r>
              <a:rPr lang="it-IT" sz="2000" dirty="0" smtClean="0"/>
              <a:t>Sistema metropolitano di accoglienza SPRAR: 2.676 posti </a:t>
            </a:r>
            <a:br>
              <a:rPr lang="it-IT" sz="2000" dirty="0" smtClean="0"/>
            </a:br>
            <a:r>
              <a:rPr lang="it-IT" sz="2000" dirty="0" smtClean="0"/>
              <a:t>da sviluppare nel triennio 2017-2019</a:t>
            </a:r>
          </a:p>
          <a:p>
            <a:r>
              <a:rPr lang="it-IT" sz="2000" dirty="0" smtClean="0"/>
              <a:t>Bologna </a:t>
            </a:r>
            <a:r>
              <a:rPr lang="it-IT" sz="2000" dirty="0" err="1" smtClean="0"/>
              <a:t>Cares</a:t>
            </a:r>
            <a:r>
              <a:rPr lang="it-IT" sz="2000" dirty="0" smtClean="0"/>
              <a:t>:</a:t>
            </a:r>
            <a:r>
              <a:rPr lang="it-IT" sz="2000" dirty="0" smtClean="0"/>
              <a:t> </a:t>
            </a:r>
            <a:r>
              <a:rPr lang="it-IT" sz="2000" dirty="0" smtClean="0"/>
              <a:t>campagna di informazione e sensibilizzazione </a:t>
            </a:r>
          </a:p>
          <a:p>
            <a:r>
              <a:rPr lang="it-IT" sz="2000" dirty="0" err="1" smtClean="0"/>
              <a:t>Salus</a:t>
            </a:r>
            <a:r>
              <a:rPr lang="it-IT" sz="2000" dirty="0" smtClean="0"/>
              <a:t> </a:t>
            </a:r>
            <a:r>
              <a:rPr lang="it-IT" sz="2000" dirty="0" err="1" smtClean="0"/>
              <a:t>Space</a:t>
            </a:r>
            <a:r>
              <a:rPr lang="it-IT" sz="2000" dirty="0" smtClean="0"/>
              <a:t>: </a:t>
            </a:r>
            <a:r>
              <a:rPr lang="it-IT" sz="2000" dirty="0" smtClean="0"/>
              <a:t>progetto accoglienza, integrazione e avvio start-up imprenditoriali (</a:t>
            </a:r>
            <a:r>
              <a:rPr lang="it-IT" sz="2000" dirty="0" smtClean="0"/>
              <a:t>ASP </a:t>
            </a:r>
            <a:r>
              <a:rPr lang="it-IT" sz="2000" dirty="0" smtClean="0"/>
              <a:t>è partner)</a:t>
            </a:r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r>
              <a:rPr lang="it-IT" sz="1600" dirty="0" smtClean="0"/>
              <a:t>Dati al </a:t>
            </a:r>
            <a:r>
              <a:rPr lang="it-IT" sz="1600" dirty="0" smtClean="0"/>
              <a:t>31/12/2016</a:t>
            </a:r>
            <a:r>
              <a:rPr lang="it-IT" sz="1600" dirty="0" smtClean="0"/>
              <a:t>:</a:t>
            </a:r>
          </a:p>
          <a:p>
            <a:r>
              <a:rPr lang="it-IT" sz="2000" dirty="0" smtClean="0"/>
              <a:t>261 beneficiari SPRAR adulti</a:t>
            </a:r>
          </a:p>
          <a:p>
            <a:r>
              <a:rPr lang="it-IT" sz="2000" dirty="0" smtClean="0"/>
              <a:t>182 ingressi </a:t>
            </a:r>
            <a:r>
              <a:rPr lang="it-IT" sz="2000" dirty="0" err="1" smtClean="0"/>
              <a:t>hub</a:t>
            </a:r>
            <a:r>
              <a:rPr lang="it-IT" sz="2000" dirty="0" smtClean="0"/>
              <a:t> minori</a:t>
            </a:r>
          </a:p>
          <a:p>
            <a:r>
              <a:rPr lang="it-IT" sz="2000" dirty="0" smtClean="0"/>
              <a:t>330 ingressi pronta accoglienza MSNA</a:t>
            </a:r>
          </a:p>
          <a:p>
            <a:r>
              <a:rPr lang="it-IT" sz="2000" dirty="0" smtClean="0"/>
              <a:t>172 minori in seconda accoglienza</a:t>
            </a:r>
          </a:p>
          <a:p>
            <a:r>
              <a:rPr lang="it-IT" sz="2000" dirty="0" smtClean="0"/>
              <a:t>152 posti complessivi </a:t>
            </a:r>
            <a:r>
              <a:rPr lang="it-IT" sz="2000" dirty="0" err="1" smtClean="0"/>
              <a:t>Sprar</a:t>
            </a:r>
            <a:r>
              <a:rPr lang="it-IT" sz="2000" dirty="0" smtClean="0"/>
              <a:t> minori a Bologna e provincia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15212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it-IT" sz="4400" dirty="0" smtClean="0"/>
              <a:t>Alcuni </a:t>
            </a:r>
            <a:r>
              <a:rPr lang="it-IT" sz="4900" dirty="0" smtClean="0"/>
              <a:t>numeri</a:t>
            </a:r>
            <a:r>
              <a:rPr lang="it-IT" sz="4400" dirty="0" smtClean="0"/>
              <a:t>: ASP per i migranti</a:t>
            </a:r>
            <a:endParaRPr lang="it-IT" sz="4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C71DD-0755-49E7-97EB-10761EB9176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it-IT" sz="4400" dirty="0" smtClean="0"/>
              <a:t>Noi di ASP</a:t>
            </a:r>
            <a:endParaRPr lang="it-IT" sz="4400" dirty="0"/>
          </a:p>
        </p:txBody>
      </p:sp>
      <p:sp>
        <p:nvSpPr>
          <p:cNvPr id="15362" name="Segnaposto contenuto 1"/>
          <p:cNvSpPr>
            <a:spLocks noGrp="1"/>
          </p:cNvSpPr>
          <p:nvPr>
            <p:ph idx="1"/>
          </p:nvPr>
        </p:nvSpPr>
        <p:spPr>
          <a:xfrm>
            <a:off x="467544" y="2332037"/>
            <a:ext cx="8507288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3" pitchFamily="18" charset="2"/>
              <a:buNone/>
            </a:pPr>
            <a:r>
              <a:rPr lang="it-IT" sz="2600" b="1" dirty="0" smtClean="0"/>
              <a:t>438</a:t>
            </a:r>
            <a:r>
              <a:rPr lang="it-IT" sz="2600" dirty="0" smtClean="0"/>
              <a:t> dipendenti al 31.12.2017 + 42 incarichi sui servizi</a:t>
            </a:r>
          </a:p>
          <a:p>
            <a:pPr marL="1074738" indent="-271463">
              <a:lnSpc>
                <a:spcPct val="150000"/>
              </a:lnSpc>
            </a:pPr>
            <a:r>
              <a:rPr lang="it-IT" sz="2200" dirty="0" smtClean="0"/>
              <a:t>di cui</a:t>
            </a:r>
            <a:r>
              <a:rPr lang="it-IT" sz="2200" b="1" dirty="0" smtClean="0"/>
              <a:t> 408</a:t>
            </a:r>
            <a:r>
              <a:rPr lang="it-IT" sz="2200" dirty="0" smtClean="0"/>
              <a:t> (pari al 91%) in formazione</a:t>
            </a:r>
          </a:p>
          <a:p>
            <a:pPr marL="1074738" indent="-271463">
              <a:lnSpc>
                <a:spcPct val="150000"/>
              </a:lnSpc>
            </a:pPr>
            <a:r>
              <a:rPr lang="it-IT" sz="2200" dirty="0" smtClean="0"/>
              <a:t>nel 2015 i dipendenti in formazione erano 338 (79%)</a:t>
            </a:r>
          </a:p>
          <a:p>
            <a:pPr>
              <a:lnSpc>
                <a:spcPct val="150000"/>
              </a:lnSpc>
            </a:pPr>
            <a:endParaRPr lang="it-IT" sz="2600" dirty="0" smtClean="0"/>
          </a:p>
          <a:p>
            <a:pPr>
              <a:buFont typeface="Wingdings 3" pitchFamily="18" charset="2"/>
              <a:buNone/>
            </a:pPr>
            <a:endParaRPr lang="it-IT" sz="2600" b="1" dirty="0" smtClean="0"/>
          </a:p>
          <a:p>
            <a:pPr>
              <a:buFont typeface="Wingdings 3" pitchFamily="18" charset="2"/>
              <a:buNone/>
            </a:pPr>
            <a:r>
              <a:rPr lang="it-IT" sz="2600" b="1" dirty="0" smtClean="0"/>
              <a:t>556 </a:t>
            </a:r>
            <a:r>
              <a:rPr lang="it-IT" sz="2600" dirty="0" smtClean="0"/>
              <a:t>dipendenti nel 2018 + 46 incarichi sui servizi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49F4002-B585-4FAE-83CB-17BFDCA1C3F7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827584" y="3356992"/>
            <a:ext cx="144016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/>
              <a:t>Lavorare in ASP</a:t>
            </a:r>
            <a:endParaRPr lang="it-IT" sz="4400" dirty="0"/>
          </a:p>
        </p:txBody>
      </p:sp>
      <p:sp>
        <p:nvSpPr>
          <p:cNvPr id="16386" name="Segnaposto contenuto 1"/>
          <p:cNvSpPr>
            <a:spLocks noGrp="1"/>
          </p:cNvSpPr>
          <p:nvPr>
            <p:ph idx="1"/>
          </p:nvPr>
        </p:nvSpPr>
        <p:spPr>
          <a:xfrm>
            <a:off x="323528" y="2060848"/>
            <a:ext cx="828092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1600" b="1" dirty="0" smtClean="0">
                <a:solidFill>
                  <a:schemeClr val="tx2"/>
                </a:solidFill>
              </a:rPr>
              <a:t>Selezioni pubbliche 2016-2017: </a:t>
            </a:r>
            <a:endParaRPr lang="it-IT" sz="1600" dirty="0" smtClean="0">
              <a:solidFill>
                <a:schemeClr val="tx2"/>
              </a:solidFill>
            </a:endParaRPr>
          </a:p>
          <a:p>
            <a:r>
              <a:rPr lang="it-IT" sz="1600" b="1" dirty="0" smtClean="0"/>
              <a:t>n.   2</a:t>
            </a:r>
            <a:r>
              <a:rPr lang="it-IT" sz="1600" dirty="0" smtClean="0"/>
              <a:t>  Istruttori Direttivi Servizio Appalti a tempo indeterminato</a:t>
            </a:r>
          </a:p>
          <a:p>
            <a:r>
              <a:rPr lang="it-IT" sz="1600" b="1" dirty="0" smtClean="0"/>
              <a:t>n. 10</a:t>
            </a:r>
            <a:r>
              <a:rPr lang="it-IT" sz="1600" dirty="0" smtClean="0"/>
              <a:t> Istruttori Amministrativi e </a:t>
            </a:r>
            <a:r>
              <a:rPr lang="it-IT" sz="1600" b="1" dirty="0" smtClean="0"/>
              <a:t>n. 3 </a:t>
            </a:r>
            <a:r>
              <a:rPr lang="it-IT" sz="1600" dirty="0" smtClean="0"/>
              <a:t>Istruttori Tecnici a tempo indeterminato </a:t>
            </a:r>
          </a:p>
          <a:p>
            <a:r>
              <a:rPr lang="it-IT" sz="1600" b="1" dirty="0" smtClean="0"/>
              <a:t>n. 24</a:t>
            </a:r>
            <a:r>
              <a:rPr lang="it-IT" sz="1600" dirty="0" smtClean="0"/>
              <a:t> Assistenti sociali (Servizi nuclei per la domiciliarità; Servizio  Protezioni   internazionali) a tempo indeterminato</a:t>
            </a:r>
          </a:p>
          <a:p>
            <a:r>
              <a:rPr lang="it-IT" sz="1600" b="1" dirty="0" smtClean="0"/>
              <a:t>n.   1 </a:t>
            </a:r>
            <a:r>
              <a:rPr lang="it-IT" sz="1600" dirty="0" smtClean="0"/>
              <a:t>Istruttore Direttivo Tecnico - con funzioni di Energy Manager -  a tempo  indeterminato</a:t>
            </a:r>
          </a:p>
          <a:p>
            <a:r>
              <a:rPr lang="it-IT" sz="1600" b="1" dirty="0" smtClean="0"/>
              <a:t>n.  4</a:t>
            </a:r>
            <a:r>
              <a:rPr lang="it-IT" sz="1600" dirty="0" smtClean="0"/>
              <a:t> Educatori (a tempo determinato protezioni internazionali e transizione abitativa)</a:t>
            </a:r>
          </a:p>
          <a:p>
            <a:pPr>
              <a:buNone/>
            </a:pPr>
            <a:endParaRPr lang="it-IT" sz="500" b="1" dirty="0" smtClean="0"/>
          </a:p>
          <a:p>
            <a:pPr>
              <a:buNone/>
            </a:pPr>
            <a:r>
              <a:rPr lang="it-IT" sz="1600" b="1" dirty="0" smtClean="0"/>
              <a:t>Totale 41 </a:t>
            </a:r>
            <a:r>
              <a:rPr lang="it-IT" sz="1600" dirty="0" smtClean="0"/>
              <a:t>tra tempo determinato ed indeterminato</a:t>
            </a:r>
            <a:endParaRPr lang="it-IT" sz="1600" i="1" dirty="0" smtClean="0"/>
          </a:p>
          <a:p>
            <a:endParaRPr lang="it-IT" sz="1600" dirty="0" smtClean="0"/>
          </a:p>
          <a:p>
            <a:r>
              <a:rPr lang="it-IT" sz="1600" b="1" dirty="0" smtClean="0"/>
              <a:t>E’ in corso la procedura selettiva per l’assunzione di n. 146 OSS</a:t>
            </a:r>
            <a:r>
              <a:rPr lang="it-IT" sz="1600" dirty="0" smtClean="0"/>
              <a:t>,  in convenzione con altre ASP della Regione Emilia Romagna, di cui 47 posti di ASP Città di Bologna. </a:t>
            </a:r>
          </a:p>
          <a:p>
            <a:endParaRPr lang="it-IT" sz="500" dirty="0" smtClean="0"/>
          </a:p>
          <a:p>
            <a:pPr>
              <a:buNone/>
            </a:pPr>
            <a:r>
              <a:rPr lang="it-IT" sz="1600" b="1" dirty="0" smtClean="0">
                <a:solidFill>
                  <a:schemeClr val="tx2"/>
                </a:solidFill>
              </a:rPr>
              <a:t>Selezioni pubbliche 2018-2020: </a:t>
            </a:r>
            <a:r>
              <a:rPr lang="it-IT" sz="1600" dirty="0" smtClean="0"/>
              <a:t>concorsi per categoria D e figure sanitarie.</a:t>
            </a:r>
          </a:p>
          <a:p>
            <a:pPr>
              <a:buFont typeface="Wingdings 3" pitchFamily="18" charset="2"/>
              <a:buNone/>
            </a:pPr>
            <a:endParaRPr lang="it-IT" sz="1400" dirty="0" smtClean="0">
              <a:solidFill>
                <a:schemeClr val="tx2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430788C-DFF4-4D37-A6C6-783F9E2FA2A1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/>
              <a:t>Lavorare con ASP</a:t>
            </a:r>
            <a:endParaRPr lang="it-IT" sz="4400" dirty="0"/>
          </a:p>
        </p:txBody>
      </p:sp>
      <p:sp>
        <p:nvSpPr>
          <p:cNvPr id="17410" name="Segnaposto contenuto 1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600" dirty="0" smtClean="0"/>
              <a:t>Nel 2016 sono state svolte oltre </a:t>
            </a:r>
            <a:r>
              <a:rPr lang="it-IT" sz="2600" b="1" dirty="0" smtClean="0"/>
              <a:t>350</a:t>
            </a:r>
            <a:r>
              <a:rPr lang="it-IT" sz="2600" dirty="0" smtClean="0"/>
              <a:t> procedure di acquisto per beni e servizi (80 in più rispetto al 2015) senza contenziosi</a:t>
            </a:r>
          </a:p>
          <a:p>
            <a:r>
              <a:rPr lang="it-IT" sz="2600" b="1" dirty="0" smtClean="0"/>
              <a:t>38 milioni </a:t>
            </a:r>
            <a:r>
              <a:rPr lang="it-IT" sz="2600" dirty="0" smtClean="0"/>
              <a:t>il valore delle procedure avviate</a:t>
            </a:r>
          </a:p>
          <a:p>
            <a:r>
              <a:rPr lang="it-IT" sz="2600" dirty="0" smtClean="0"/>
              <a:t>di queste: </a:t>
            </a:r>
            <a:r>
              <a:rPr lang="it-IT" sz="2600" b="1" dirty="0" smtClean="0"/>
              <a:t>113</a:t>
            </a:r>
            <a:r>
              <a:rPr lang="it-IT" sz="2600" dirty="0" smtClean="0"/>
              <a:t> gare o procedure concorrenziali (15 in più rispetto al 2015) </a:t>
            </a:r>
          </a:p>
          <a:p>
            <a:r>
              <a:rPr lang="it-IT" sz="2600" dirty="0" smtClean="0"/>
              <a:t>tra cui </a:t>
            </a:r>
            <a:r>
              <a:rPr lang="it-IT" sz="2600" b="1" dirty="0" smtClean="0"/>
              <a:t>3</a:t>
            </a:r>
            <a:r>
              <a:rPr lang="it-IT" sz="2600" dirty="0" smtClean="0"/>
              <a:t> procedure a evidenza pubblica sopra la soglia comunitaria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52D7202-F245-4E44-9078-3BFDF4E7D0F3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/>
              <a:t>ASP e legalità</a:t>
            </a:r>
            <a:endParaRPr lang="it-IT" sz="4400" dirty="0"/>
          </a:p>
        </p:txBody>
      </p:sp>
      <p:sp>
        <p:nvSpPr>
          <p:cNvPr id="18434" name="Segnaposto contenuto 1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>
            <a:normAutofit/>
          </a:bodyPr>
          <a:lstStyle/>
          <a:p>
            <a:pPr>
              <a:buFont typeface="Wingdings 3" pitchFamily="18" charset="2"/>
              <a:buNone/>
            </a:pPr>
            <a:r>
              <a:rPr lang="it-IT" sz="2600" dirty="0" smtClean="0"/>
              <a:t>Dal 2014 al 2017</a:t>
            </a:r>
          </a:p>
          <a:p>
            <a:pPr>
              <a:buFont typeface="Wingdings 3" pitchFamily="18" charset="2"/>
              <a:buNone/>
            </a:pPr>
            <a:endParaRPr lang="it-IT" sz="2600" dirty="0" smtClean="0"/>
          </a:p>
          <a:p>
            <a:r>
              <a:rPr lang="it-IT" sz="2600" dirty="0" smtClean="0"/>
              <a:t>oltre </a:t>
            </a:r>
            <a:r>
              <a:rPr lang="it-IT" sz="2600" b="1" dirty="0" smtClean="0"/>
              <a:t>150</a:t>
            </a:r>
            <a:r>
              <a:rPr lang="it-IT" sz="2600" dirty="0" smtClean="0"/>
              <a:t> procedure giudiziali promosse da ASP</a:t>
            </a:r>
          </a:p>
          <a:p>
            <a:r>
              <a:rPr lang="it-IT" sz="2600" dirty="0" smtClean="0"/>
              <a:t>in larga maggioranza davanti al Tribunale civile </a:t>
            </a:r>
          </a:p>
          <a:p>
            <a:r>
              <a:rPr lang="it-IT" sz="2600" dirty="0" smtClean="0"/>
              <a:t>in particolare in materia di condomini/locazioni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739027-2941-4F6D-90A8-CD9FE9EB5164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/>
              <a:t>ASP per i giovani</a:t>
            </a:r>
            <a:endParaRPr lang="it-IT" sz="4400" dirty="0"/>
          </a:p>
        </p:txBody>
      </p:sp>
      <p:sp>
        <p:nvSpPr>
          <p:cNvPr id="20482" name="Segnaposto contenuto 1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r>
              <a:rPr lang="it-IT" sz="2600" b="1" dirty="0" smtClean="0"/>
              <a:t>397</a:t>
            </a:r>
            <a:r>
              <a:rPr lang="it-IT" sz="2600" dirty="0" smtClean="0"/>
              <a:t> fra tirocini formativi, alternanza </a:t>
            </a:r>
          </a:p>
          <a:p>
            <a:pPr algn="ctr">
              <a:buFont typeface="Wingdings 3" pitchFamily="18" charset="2"/>
              <a:buNone/>
            </a:pPr>
            <a:r>
              <a:rPr lang="it-IT" sz="2600" dirty="0" smtClean="0"/>
              <a:t>scuola-lavoro e stage attivati nel 2016 </a:t>
            </a:r>
          </a:p>
          <a:p>
            <a:pPr algn="ctr">
              <a:buFont typeface="Wingdings 3" pitchFamily="18" charset="2"/>
              <a:buNone/>
            </a:pPr>
            <a:r>
              <a:rPr lang="it-IT" sz="2600" dirty="0" smtClean="0"/>
              <a:t>(nel 2015 erano stati 261)</a:t>
            </a:r>
          </a:p>
          <a:p>
            <a:pPr algn="ctr">
              <a:buFont typeface="Wingdings 3" pitchFamily="18" charset="2"/>
              <a:buNone/>
            </a:pPr>
            <a:endParaRPr lang="it-IT" sz="800" dirty="0" smtClean="0"/>
          </a:p>
          <a:p>
            <a:r>
              <a:rPr lang="it-IT" sz="2600" dirty="0" smtClean="0"/>
              <a:t>Durata media </a:t>
            </a:r>
            <a:r>
              <a:rPr lang="it-IT" sz="2600" b="1" dirty="0" smtClean="0"/>
              <a:t>97</a:t>
            </a:r>
            <a:r>
              <a:rPr lang="it-IT" sz="2600" dirty="0" smtClean="0"/>
              <a:t> ore</a:t>
            </a:r>
          </a:p>
          <a:p>
            <a:endParaRPr lang="it-IT" sz="800" dirty="0" smtClean="0"/>
          </a:p>
          <a:p>
            <a:r>
              <a:rPr lang="it-IT" sz="2600" dirty="0" smtClean="0"/>
              <a:t>In alternanza scuola-lavoro: </a:t>
            </a:r>
          </a:p>
          <a:p>
            <a:pPr marL="365125" indent="-3175">
              <a:buFont typeface="Wingdings" pitchFamily="2" charset="2"/>
              <a:buChar char="ü"/>
            </a:pPr>
            <a:r>
              <a:rPr lang="it-IT" sz="2600" dirty="0" smtClean="0"/>
              <a:t> 50% degli studenti da licei e 50% da istituti tecnici</a:t>
            </a:r>
          </a:p>
          <a:p>
            <a:pPr marL="365125" indent="-3175">
              <a:buFont typeface="Wingdings" pitchFamily="2" charset="2"/>
              <a:buChar char="ü"/>
            </a:pPr>
            <a:r>
              <a:rPr lang="it-IT" sz="2600" dirty="0" smtClean="0"/>
              <a:t> attività di tutoraggio informatico, supporto alla comunicazione, produzione multimediale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ED09ACC-A206-4B27-8BC4-F18149F77202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it-IT" sz="4400" dirty="0" smtClean="0"/>
              <a:t>ASP patrimonio culturale </a:t>
            </a:r>
            <a:br>
              <a:rPr lang="it-IT" sz="4400" dirty="0" smtClean="0"/>
            </a:br>
            <a:r>
              <a:rPr lang="it-IT" sz="4400" dirty="0" smtClean="0"/>
              <a:t>di Bologna</a:t>
            </a:r>
            <a:endParaRPr lang="it-IT" sz="4400" dirty="0"/>
          </a:p>
        </p:txBody>
      </p:sp>
      <p:sp>
        <p:nvSpPr>
          <p:cNvPr id="21506" name="Segnaposto contenuto 1"/>
          <p:cNvSpPr>
            <a:spLocks noGrp="1"/>
          </p:cNvSpPr>
          <p:nvPr>
            <p:ph idx="1"/>
          </p:nvPr>
        </p:nvSpPr>
        <p:spPr>
          <a:xfrm>
            <a:off x="467544" y="2532888"/>
            <a:ext cx="8229600" cy="4325112"/>
          </a:xfrm>
        </p:spPr>
        <p:txBody>
          <a:bodyPr>
            <a:normAutofit lnSpcReduction="10000"/>
          </a:bodyPr>
          <a:lstStyle/>
          <a:p>
            <a:endParaRPr lang="it-IT" sz="2400" dirty="0" smtClean="0"/>
          </a:p>
          <a:p>
            <a:r>
              <a:rPr lang="it-IT" sz="2600" dirty="0" smtClean="0"/>
              <a:t>24 novembre 2016: apertura con nuovo allestimento La Quadreria – Palazzo Rossi Poggi </a:t>
            </a:r>
            <a:r>
              <a:rPr lang="it-IT" sz="2600" dirty="0" err="1" smtClean="0"/>
              <a:t>Marsili</a:t>
            </a:r>
            <a:endParaRPr lang="it-IT" sz="2600" dirty="0" smtClean="0"/>
          </a:p>
          <a:p>
            <a:pPr>
              <a:buFont typeface="Wingdings 3" pitchFamily="18" charset="2"/>
              <a:buNone/>
            </a:pPr>
            <a:endParaRPr lang="it-IT" sz="2600" dirty="0" smtClean="0"/>
          </a:p>
          <a:p>
            <a:r>
              <a:rPr lang="it-IT" sz="2600" dirty="0" smtClean="0"/>
              <a:t>9 sale per circa 60 opere</a:t>
            </a:r>
          </a:p>
          <a:p>
            <a:endParaRPr lang="it-IT" sz="2600" dirty="0" smtClean="0">
              <a:solidFill>
                <a:srgbClr val="FF0000"/>
              </a:solidFill>
            </a:endParaRPr>
          </a:p>
          <a:p>
            <a:r>
              <a:rPr lang="it-IT" sz="2600" dirty="0" smtClean="0"/>
              <a:t>Nel 2017:</a:t>
            </a:r>
          </a:p>
          <a:p>
            <a:pPr marL="712788" indent="-169863">
              <a:buFont typeface="Wingdings" pitchFamily="2" charset="2"/>
              <a:buChar char="ü"/>
            </a:pPr>
            <a:r>
              <a:rPr lang="it-IT" sz="2600" dirty="0" smtClean="0"/>
              <a:t>gg/aperture alla città  301</a:t>
            </a:r>
            <a:endParaRPr lang="it-IT" sz="2600" dirty="0" smtClean="0">
              <a:solidFill>
                <a:srgbClr val="FF0000"/>
              </a:solidFill>
            </a:endParaRPr>
          </a:p>
          <a:p>
            <a:pPr marL="712788" indent="-169863">
              <a:buFont typeface="Wingdings" pitchFamily="2" charset="2"/>
              <a:buChar char="ü"/>
            </a:pPr>
            <a:r>
              <a:rPr lang="it-IT" sz="2600" dirty="0" smtClean="0"/>
              <a:t>visitatori  5685</a:t>
            </a:r>
          </a:p>
          <a:p>
            <a:pPr marL="712788" indent="-169863">
              <a:buFont typeface="Wingdings" pitchFamily="2" charset="2"/>
              <a:buChar char="ü"/>
            </a:pPr>
            <a:r>
              <a:rPr lang="it-IT" sz="2600" dirty="0" smtClean="0"/>
              <a:t>eventi temporanei  7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067944" y="6237312"/>
            <a:ext cx="366712" cy="36512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fld id="{CB25BB8A-5B0C-410A-8580-6BA51A8512F4}" type="slidenum">
              <a:rPr lang="it-IT" smtClean="0"/>
              <a:pPr>
                <a:defRPr/>
              </a:pPr>
              <a:t>17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4400" dirty="0" smtClean="0"/>
              <a:t>Piano degli investimenti </a:t>
            </a:r>
            <a:endParaRPr lang="it-IT" sz="4400" dirty="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2119660"/>
            <a:ext cx="8229600" cy="4738340"/>
          </a:xfrm>
        </p:spPr>
        <p:txBody>
          <a:bodyPr/>
          <a:lstStyle/>
          <a:p>
            <a:pPr>
              <a:buNone/>
            </a:pPr>
            <a:r>
              <a:rPr lang="it-IT" sz="2400" b="1" dirty="0" smtClean="0"/>
              <a:t>Azioni previste</a:t>
            </a:r>
          </a:p>
          <a:p>
            <a:pPr>
              <a:buFontTx/>
              <a:buChar char="-"/>
            </a:pPr>
            <a:r>
              <a:rPr lang="it-IT" sz="2400" dirty="0" smtClean="0"/>
              <a:t>Innovazioni accoglienza anziani e non autosufficienti</a:t>
            </a:r>
          </a:p>
          <a:p>
            <a:pPr>
              <a:buFontTx/>
              <a:buChar char="-"/>
            </a:pPr>
            <a:r>
              <a:rPr lang="it-IT" sz="2400" dirty="0" smtClean="0"/>
              <a:t>Valorizzazione del patrimonio artistico</a:t>
            </a:r>
          </a:p>
          <a:p>
            <a:pPr>
              <a:buFontTx/>
              <a:buChar char="-"/>
            </a:pPr>
            <a:r>
              <a:rPr lang="it-IT" sz="2400" dirty="0" smtClean="0"/>
              <a:t>Sicurezza degli immobili</a:t>
            </a:r>
          </a:p>
          <a:p>
            <a:pPr lvl="0">
              <a:buFontTx/>
              <a:buChar char="-"/>
            </a:pPr>
            <a:r>
              <a:rPr lang="it-IT" sz="2400" dirty="0" smtClean="0"/>
              <a:t>Manutenzione straordinaria appartamenti, finalizzata alla rilocazione</a:t>
            </a:r>
          </a:p>
          <a:p>
            <a:pPr>
              <a:buFontTx/>
              <a:buChar char="-"/>
            </a:pPr>
            <a:r>
              <a:rPr lang="it-IT" sz="2400" dirty="0" smtClean="0"/>
              <a:t>Riqualificazione energetica</a:t>
            </a:r>
          </a:p>
          <a:p>
            <a:pPr>
              <a:buFontTx/>
              <a:buChar char="-"/>
            </a:pP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pic>
        <p:nvPicPr>
          <p:cNvPr id="5" name="Picture 6" descr="W:\DirGeneraleDocumenti\Direttora\Progetti Prioritari ed Europei\Progetti Prioritari\Co-Housing\SANTA MARTA\FG\foto\IMG_897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65104"/>
            <a:ext cx="3150610" cy="21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600" dirty="0" smtClean="0"/>
              <a:t>Avvio gare/lavori per Appartamenti Protetti:</a:t>
            </a:r>
          </a:p>
          <a:p>
            <a:pPr algn="just"/>
            <a:endParaRPr lang="it-IT" sz="2600" dirty="0" smtClean="0"/>
          </a:p>
          <a:p>
            <a:pPr marL="712788" indent="-350838" algn="just">
              <a:buNone/>
            </a:pPr>
            <a:r>
              <a:rPr lang="it-IT" sz="2600" dirty="0" smtClean="0"/>
              <a:t>+ 95 nuovi appartamenti nelle strutture</a:t>
            </a:r>
          </a:p>
          <a:p>
            <a:pPr marL="712788" indent="0" algn="just">
              <a:buNone/>
            </a:pPr>
            <a:r>
              <a:rPr lang="it-IT" sz="2600" dirty="0" smtClean="0"/>
              <a:t>Giovanni XXIII ex Teatro (20); Madre Teresa di Calcutta (20); Saliceto (20); </a:t>
            </a:r>
            <a:r>
              <a:rPr lang="it-IT" sz="2600" dirty="0" err="1" smtClean="0"/>
              <a:t>S.Marta</a:t>
            </a:r>
            <a:r>
              <a:rPr lang="it-IT" sz="2600" dirty="0" smtClean="0"/>
              <a:t> (35)</a:t>
            </a:r>
          </a:p>
          <a:p>
            <a:pPr marL="712788" indent="0" algn="just">
              <a:buNone/>
            </a:pPr>
            <a:r>
              <a:rPr lang="it-IT" sz="2000" dirty="0" smtClean="0"/>
              <a:t>[in aggiunta ai 102 appartamenti attuali situati nelle strutture Lercaro (36); Giovanni XXIII (19); </a:t>
            </a:r>
            <a:r>
              <a:rPr lang="it-IT" sz="2000" dirty="0" err="1" smtClean="0"/>
              <a:t>S.Nicolò</a:t>
            </a:r>
            <a:r>
              <a:rPr lang="it-IT" sz="2000" dirty="0" smtClean="0"/>
              <a:t> (30); Madre Teresa di Calcutta (17)]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dirty="0" smtClean="0"/>
              <a:t>Obiettivi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1950" indent="-252413" algn="just"/>
            <a:r>
              <a:rPr lang="it-IT" sz="2800" dirty="0" smtClean="0"/>
              <a:t>Consolidamento dei risultati dei Bilanci 2016-2017: avanzo di amministrazione</a:t>
            </a:r>
          </a:p>
          <a:p>
            <a:pPr marL="361950" indent="-252413" algn="just"/>
            <a:r>
              <a:rPr lang="it-IT" sz="2800" dirty="0" smtClean="0"/>
              <a:t>Consolidamento dei servizi</a:t>
            </a:r>
          </a:p>
          <a:p>
            <a:pPr marL="361950" indent="-252413" algn="just"/>
            <a:r>
              <a:rPr lang="it-IT" sz="2800" dirty="0" smtClean="0"/>
              <a:t>Innovazione nei servizi</a:t>
            </a:r>
          </a:p>
          <a:p>
            <a:pPr marL="361950" indent="-252413" algn="just"/>
            <a:r>
              <a:rPr lang="it-IT" sz="2800" dirty="0" smtClean="0"/>
              <a:t>Sviluppo del Piano degli Investimenti</a:t>
            </a:r>
          </a:p>
          <a:p>
            <a:pPr marL="361950" indent="-252413" algn="just"/>
            <a:r>
              <a:rPr lang="it-IT" sz="2800" dirty="0" smtClean="0"/>
              <a:t>Aumento della redditività del patrimonio immobiliare</a:t>
            </a:r>
          </a:p>
          <a:p>
            <a:pPr marL="361950" indent="-252413" algn="just"/>
            <a:r>
              <a:rPr lang="it-IT" sz="2800" dirty="0" smtClean="0"/>
              <a:t>Stabilità della dotazione organica</a:t>
            </a:r>
            <a:endParaRPr lang="it-IT" sz="240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1889448"/>
            <a:ext cx="8229600" cy="4968552"/>
          </a:xfrm>
        </p:spPr>
        <p:txBody>
          <a:bodyPr/>
          <a:lstStyle/>
          <a:p>
            <a:r>
              <a:rPr lang="it-IT" sz="2800" dirty="0" smtClean="0"/>
              <a:t>Gruppo Appartamento Multiutenza Viale Roma (prossima apertura): 6 posti</a:t>
            </a:r>
          </a:p>
          <a:p>
            <a:endParaRPr lang="it-IT" sz="2800" dirty="0" smtClean="0"/>
          </a:p>
          <a:p>
            <a:r>
              <a:rPr lang="it-IT" sz="2800" dirty="0" smtClean="0"/>
              <a:t>2 Progetti per il “Dopo di Noi”: </a:t>
            </a:r>
          </a:p>
          <a:p>
            <a:pPr marL="365125" indent="-3175">
              <a:buNone/>
            </a:pPr>
            <a:r>
              <a:rPr lang="it-IT" sz="2800" dirty="0" smtClean="0"/>
              <a:t>1 appartamento + i locali comuni di Via </a:t>
            </a:r>
            <a:r>
              <a:rPr lang="it-IT" sz="2800" dirty="0" err="1" smtClean="0"/>
              <a:t>Barozzi</a:t>
            </a:r>
            <a:r>
              <a:rPr lang="it-IT" sz="2800" dirty="0" smtClean="0"/>
              <a:t> per </a:t>
            </a:r>
            <a:r>
              <a:rPr lang="it-IT" sz="2800" dirty="0" err="1" smtClean="0"/>
              <a:t>Co-housing</a:t>
            </a:r>
            <a:r>
              <a:rPr lang="it-IT" sz="2800" dirty="0" smtClean="0"/>
              <a:t> “L’Oasi”, un progetto di vita indipendente per le persone con disabilità.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it-IT" sz="4400" dirty="0" smtClean="0"/>
              <a:t>Il nostro Bilancio 2018</a:t>
            </a:r>
            <a:endParaRPr lang="it-IT" sz="4400" dirty="0"/>
          </a:p>
        </p:txBody>
      </p:sp>
      <p:sp>
        <p:nvSpPr>
          <p:cNvPr id="6146" name="Segnaposto contenuto 1"/>
          <p:cNvSpPr>
            <a:spLocks noGrp="1"/>
          </p:cNvSpPr>
          <p:nvPr>
            <p:ph idx="1"/>
          </p:nvPr>
        </p:nvSpPr>
        <p:spPr>
          <a:xfrm>
            <a:off x="467544" y="2332038"/>
            <a:ext cx="8229600" cy="4525962"/>
          </a:xfrm>
        </p:spPr>
        <p:txBody>
          <a:bodyPr>
            <a:normAutofit fontScale="92500" lnSpcReduction="20000"/>
          </a:bodyPr>
          <a:lstStyle/>
          <a:p>
            <a:endParaRPr lang="it-IT" dirty="0" smtClean="0"/>
          </a:p>
          <a:p>
            <a:r>
              <a:rPr lang="it-IT" sz="3600" b="1" dirty="0" smtClean="0"/>
              <a:t>Entrate</a:t>
            </a:r>
            <a:r>
              <a:rPr lang="it-IT" sz="3600" dirty="0" smtClean="0"/>
              <a:t> </a:t>
            </a:r>
          </a:p>
          <a:p>
            <a:pPr marL="625475" indent="-263525">
              <a:buNone/>
            </a:pPr>
            <a:r>
              <a:rPr lang="it-IT" sz="3600" dirty="0" smtClean="0"/>
              <a:t> € 89.382.112*</a:t>
            </a:r>
          </a:p>
          <a:p>
            <a:pPr lvl="1">
              <a:buFont typeface="Wingdings 3" pitchFamily="18" charset="2"/>
              <a:buNone/>
            </a:pPr>
            <a:r>
              <a:rPr lang="it-IT" sz="3200" dirty="0" smtClean="0"/>
              <a:t>Budget 2017: €60.073.678</a:t>
            </a:r>
          </a:p>
          <a:p>
            <a:pPr>
              <a:buFont typeface="Wingdings 3" pitchFamily="18" charset="2"/>
              <a:buNone/>
            </a:pPr>
            <a:endParaRPr lang="it-IT" sz="3600" dirty="0" smtClean="0"/>
          </a:p>
          <a:p>
            <a:r>
              <a:rPr lang="it-IT" sz="3600" b="1" dirty="0" smtClean="0"/>
              <a:t>Spese </a:t>
            </a:r>
          </a:p>
          <a:p>
            <a:pPr lvl="1" indent="-258763">
              <a:buNone/>
            </a:pPr>
            <a:r>
              <a:rPr lang="it-IT" sz="3200" dirty="0" smtClean="0"/>
              <a:t> </a:t>
            </a:r>
            <a:r>
              <a:rPr lang="it-IT" sz="3600" dirty="0" smtClean="0">
                <a:solidFill>
                  <a:schemeClr val="tx1"/>
                </a:solidFill>
              </a:rPr>
              <a:t>€</a:t>
            </a:r>
            <a:r>
              <a:rPr lang="it-IT" sz="3200" dirty="0" smtClean="0">
                <a:solidFill>
                  <a:schemeClr val="tx1"/>
                </a:solidFill>
              </a:rPr>
              <a:t> </a:t>
            </a:r>
            <a:r>
              <a:rPr lang="it-IT" sz="3600" dirty="0" smtClean="0">
                <a:solidFill>
                  <a:schemeClr val="tx1"/>
                </a:solidFill>
              </a:rPr>
              <a:t>87.071.444*</a:t>
            </a:r>
          </a:p>
          <a:p>
            <a:pPr lvl="1">
              <a:buNone/>
            </a:pPr>
            <a:r>
              <a:rPr lang="it-IT" sz="3200" dirty="0" smtClean="0"/>
              <a:t>Budget 2017: €58.068.965</a:t>
            </a:r>
          </a:p>
          <a:p>
            <a:pPr lvl="1">
              <a:buNone/>
            </a:pPr>
            <a:endParaRPr lang="it-IT" sz="3200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it-IT" sz="3200" dirty="0" smtClean="0">
                <a:solidFill>
                  <a:schemeClr val="tx1"/>
                </a:solidFill>
              </a:rPr>
              <a:t>* </a:t>
            </a:r>
            <a:r>
              <a:rPr lang="it-IT" sz="1300" dirty="0" smtClean="0">
                <a:solidFill>
                  <a:schemeClr val="tx1"/>
                </a:solidFill>
              </a:rPr>
              <a:t>L’aumento rispetto al budget 2017 è determinato dall’affidamento del progetto SPRAR metropolitano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9A086BC-3252-4735-9A35-F83D7C370DE0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4400" dirty="0" smtClean="0"/>
              <a:t>Confronto esercizio 2015</a:t>
            </a:r>
            <a:endParaRPr lang="it-IT" sz="4400" dirty="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r>
              <a:rPr lang="it-IT" sz="3600" b="1" dirty="0" smtClean="0"/>
              <a:t>Entrate </a:t>
            </a:r>
            <a:r>
              <a:rPr lang="it-IT" sz="3600" dirty="0" smtClean="0"/>
              <a:t>2018</a:t>
            </a:r>
          </a:p>
          <a:p>
            <a:pPr marL="625475" indent="-263525">
              <a:buNone/>
            </a:pPr>
            <a:r>
              <a:rPr lang="it-IT" sz="3600" dirty="0" smtClean="0"/>
              <a:t> € 89.382.112</a:t>
            </a:r>
          </a:p>
          <a:p>
            <a:pPr lvl="1">
              <a:buFont typeface="Wingdings 3" pitchFamily="18" charset="2"/>
              <a:buNone/>
            </a:pPr>
            <a:r>
              <a:rPr lang="it-IT" sz="3200" dirty="0" smtClean="0"/>
              <a:t>Consuntivo 2015: €58.650.555</a:t>
            </a:r>
          </a:p>
          <a:p>
            <a:pPr>
              <a:buFont typeface="Wingdings 3" pitchFamily="18" charset="2"/>
              <a:buNone/>
            </a:pPr>
            <a:endParaRPr lang="it-IT" sz="3600" dirty="0" smtClean="0"/>
          </a:p>
          <a:p>
            <a:r>
              <a:rPr lang="it-IT" sz="3600" b="1" dirty="0" smtClean="0"/>
              <a:t>Spese </a:t>
            </a:r>
            <a:r>
              <a:rPr lang="it-IT" sz="3600" dirty="0" smtClean="0"/>
              <a:t>2018</a:t>
            </a:r>
          </a:p>
          <a:p>
            <a:pPr lvl="1" indent="-258763">
              <a:buNone/>
            </a:pPr>
            <a:r>
              <a:rPr lang="it-IT" sz="3200" dirty="0" smtClean="0">
                <a:solidFill>
                  <a:schemeClr val="tx1"/>
                </a:solidFill>
              </a:rPr>
              <a:t> </a:t>
            </a:r>
            <a:r>
              <a:rPr lang="it-IT" sz="3600" dirty="0" smtClean="0">
                <a:solidFill>
                  <a:schemeClr val="tx1"/>
                </a:solidFill>
              </a:rPr>
              <a:t>€</a:t>
            </a:r>
            <a:r>
              <a:rPr lang="it-IT" sz="3200" dirty="0" smtClean="0">
                <a:solidFill>
                  <a:schemeClr val="tx1"/>
                </a:solidFill>
              </a:rPr>
              <a:t> </a:t>
            </a:r>
            <a:r>
              <a:rPr lang="it-IT" sz="3600" dirty="0" smtClean="0">
                <a:solidFill>
                  <a:schemeClr val="tx1"/>
                </a:solidFill>
              </a:rPr>
              <a:t>87.071.444</a:t>
            </a:r>
          </a:p>
          <a:p>
            <a:pPr lvl="1">
              <a:buNone/>
            </a:pPr>
            <a:r>
              <a:rPr lang="it-IT" sz="3200" dirty="0" smtClean="0"/>
              <a:t>Consuntivo 2015: € 57.459.659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dirty="0" smtClean="0"/>
              <a:t>Risultati a confronto</a:t>
            </a:r>
            <a:endParaRPr lang="it-IT" sz="4400" dirty="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/>
          <a:lstStyle/>
          <a:p>
            <a:endParaRPr lang="it-IT" sz="3600" dirty="0" smtClean="0"/>
          </a:p>
          <a:p>
            <a:r>
              <a:rPr lang="it-IT" sz="3600" dirty="0" smtClean="0"/>
              <a:t>Risultato stimato d’esercizio 2018</a:t>
            </a:r>
          </a:p>
          <a:p>
            <a:pPr>
              <a:buNone/>
            </a:pPr>
            <a:r>
              <a:rPr lang="it-IT" sz="3600" dirty="0" smtClean="0"/>
              <a:t>+ € 122.653</a:t>
            </a:r>
          </a:p>
          <a:p>
            <a:pPr>
              <a:buNone/>
            </a:pPr>
            <a:endParaRPr lang="it-IT" sz="3200" dirty="0" smtClean="0"/>
          </a:p>
          <a:p>
            <a:r>
              <a:rPr lang="it-IT" sz="3600" dirty="0" smtClean="0"/>
              <a:t>Risultato d’esercizio 2014</a:t>
            </a:r>
          </a:p>
          <a:p>
            <a:pPr>
              <a:buNone/>
            </a:pPr>
            <a:r>
              <a:rPr lang="it-IT" sz="3600" b="1" dirty="0" smtClean="0"/>
              <a:t>-</a:t>
            </a:r>
            <a:r>
              <a:rPr lang="it-IT" sz="3600" dirty="0" smtClean="0"/>
              <a:t> € 909.425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/>
              <a:t>Ambiti di intervento </a:t>
            </a:r>
            <a:endParaRPr lang="it-IT" sz="4400" dirty="0"/>
          </a:p>
        </p:txBody>
      </p:sp>
      <p:sp>
        <p:nvSpPr>
          <p:cNvPr id="10242" name="Segnaposto contenuto 1"/>
          <p:cNvSpPr>
            <a:spLocks noGrp="1"/>
          </p:cNvSpPr>
          <p:nvPr>
            <p:ph idx="1"/>
          </p:nvPr>
        </p:nvSpPr>
        <p:spPr>
          <a:xfrm>
            <a:off x="467544" y="2681536"/>
            <a:ext cx="8219256" cy="417646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sz="2800" dirty="0" smtClean="0"/>
              <a:t>ASP per le non autosufficienze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ASP per minori e famiglie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ASP per gli adulti fragili 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ASP per la transizione abitativa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ASP per le protezioni internazionali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1F95391-F996-44C1-B784-54D8C67CDB2A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>
            <a:normAutofit/>
          </a:bodyPr>
          <a:lstStyle/>
          <a:p>
            <a:r>
              <a:rPr lang="it-IT" sz="2000" dirty="0" smtClean="0"/>
              <a:t>375 posti accreditati in </a:t>
            </a:r>
            <a:r>
              <a:rPr lang="it-IT" sz="2000" dirty="0" smtClean="0"/>
              <a:t>Casa Residenza Anziani (CRA)</a:t>
            </a:r>
            <a:endParaRPr lang="it-IT" sz="2000" dirty="0" smtClean="0"/>
          </a:p>
          <a:p>
            <a:r>
              <a:rPr lang="it-IT" sz="2000" dirty="0" smtClean="0"/>
              <a:t>63 </a:t>
            </a:r>
            <a:r>
              <a:rPr lang="it-IT" sz="2000" dirty="0" smtClean="0"/>
              <a:t>posti in Casa di Riposo</a:t>
            </a:r>
          </a:p>
          <a:p>
            <a:r>
              <a:rPr lang="it-IT" sz="2000" dirty="0" smtClean="0"/>
              <a:t>12 posti in Comunità Alloggio (prossima apertura)</a:t>
            </a:r>
          </a:p>
          <a:p>
            <a:r>
              <a:rPr lang="it-IT" sz="2000" dirty="0" smtClean="0"/>
              <a:t>10 posti in CRA privata</a:t>
            </a:r>
          </a:p>
          <a:p>
            <a:r>
              <a:rPr lang="it-IT" sz="2000" dirty="0" smtClean="0"/>
              <a:t>141 </a:t>
            </a:r>
            <a:r>
              <a:rPr lang="it-IT" sz="2000" dirty="0" smtClean="0"/>
              <a:t>posti in </a:t>
            </a:r>
            <a:r>
              <a:rPr lang="it-IT" sz="2000" dirty="0" smtClean="0"/>
              <a:t>Appartamenti </a:t>
            </a:r>
            <a:r>
              <a:rPr lang="it-IT" sz="2000" dirty="0" smtClean="0"/>
              <a:t>protetti</a:t>
            </a:r>
          </a:p>
          <a:p>
            <a:r>
              <a:rPr lang="it-IT" sz="2000" dirty="0" smtClean="0"/>
              <a:t>126 posti in Centri Diurni, di cui 44 specializzati per persone con demenza</a:t>
            </a:r>
          </a:p>
          <a:p>
            <a:r>
              <a:rPr lang="it-IT" sz="2000" dirty="0" smtClean="0"/>
              <a:t>1.200 utenti circa in </a:t>
            </a:r>
            <a:r>
              <a:rPr lang="it-IT" sz="2000" dirty="0" smtClean="0"/>
              <a:t>Assistenza </a:t>
            </a:r>
            <a:r>
              <a:rPr lang="it-IT" sz="2000" dirty="0" smtClean="0"/>
              <a:t>domiciliare</a:t>
            </a:r>
          </a:p>
          <a:p>
            <a:r>
              <a:rPr lang="it-IT" sz="2000" dirty="0" smtClean="0"/>
              <a:t>Più di 200 persone </a:t>
            </a:r>
            <a:r>
              <a:rPr lang="it-IT" sz="2000" dirty="0" smtClean="0"/>
              <a:t>coinvolte in progetti </a:t>
            </a:r>
            <a:r>
              <a:rPr lang="it-IT" sz="2000" dirty="0" smtClean="0"/>
              <a:t>sulle demenze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>Alcuni numeri: anziani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5256584"/>
          </a:xfrm>
        </p:spPr>
        <p:txBody>
          <a:bodyPr>
            <a:normAutofit fontScale="25000" lnSpcReduction="20000"/>
          </a:bodyPr>
          <a:lstStyle/>
          <a:p>
            <a:endParaRPr lang="it-IT" sz="1000" b="1" dirty="0" smtClean="0"/>
          </a:p>
          <a:p>
            <a:endParaRPr lang="it-IT" sz="1400" b="1" dirty="0" smtClean="0"/>
          </a:p>
          <a:p>
            <a:pPr>
              <a:buNone/>
            </a:pPr>
            <a:r>
              <a:rPr lang="it-IT" sz="8000" b="1" dirty="0" smtClean="0"/>
              <a:t>Centro per le famiglie * </a:t>
            </a:r>
            <a:endParaRPr lang="it-IT" sz="8000" dirty="0" smtClean="0"/>
          </a:p>
          <a:p>
            <a:r>
              <a:rPr lang="it-IT" sz="8000" dirty="0" smtClean="0"/>
              <a:t>62 coppie in mediazione familiare</a:t>
            </a:r>
          </a:p>
          <a:p>
            <a:r>
              <a:rPr lang="it-IT" sz="8000" dirty="0" smtClean="0"/>
              <a:t>53 percorsi di </a:t>
            </a:r>
            <a:r>
              <a:rPr lang="it-IT" sz="8000" dirty="0" err="1" smtClean="0"/>
              <a:t>counselling</a:t>
            </a:r>
            <a:r>
              <a:rPr lang="it-IT" sz="8000" dirty="0" smtClean="0"/>
              <a:t> genitoriale</a:t>
            </a:r>
          </a:p>
          <a:p>
            <a:r>
              <a:rPr lang="it-IT" sz="8000" dirty="0" smtClean="0"/>
              <a:t>80 minori accolti in affido </a:t>
            </a:r>
            <a:r>
              <a:rPr lang="it-IT" sz="8000" dirty="0" err="1" smtClean="0"/>
              <a:t>eterofamiliare</a:t>
            </a:r>
            <a:r>
              <a:rPr lang="it-IT" sz="8000" dirty="0" smtClean="0"/>
              <a:t> (tempo pieno e part-time)</a:t>
            </a:r>
          </a:p>
          <a:p>
            <a:r>
              <a:rPr lang="it-IT" sz="8000" dirty="0" smtClean="0"/>
              <a:t>26 progetti di affiancamento familiare</a:t>
            </a:r>
          </a:p>
          <a:p>
            <a:r>
              <a:rPr lang="it-IT" sz="8000" dirty="0" smtClean="0"/>
              <a:t>104 </a:t>
            </a:r>
            <a:r>
              <a:rPr lang="it-IT" sz="8000" dirty="0" smtClean="0"/>
              <a:t>persone partecipanti ai percorsi di formazione per l’affido e l’accoglienza familiare</a:t>
            </a:r>
          </a:p>
          <a:p>
            <a:pPr>
              <a:buNone/>
            </a:pPr>
            <a:endParaRPr lang="it-IT" sz="12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it-IT" sz="6200" b="1" dirty="0" smtClean="0"/>
              <a:t>*</a:t>
            </a:r>
            <a:r>
              <a:rPr lang="it-IT" sz="6200" dirty="0" smtClean="0"/>
              <a:t> </a:t>
            </a:r>
            <a:r>
              <a:rPr lang="it-IT" sz="4000" dirty="0" smtClean="0"/>
              <a:t>d</a:t>
            </a:r>
            <a:r>
              <a:rPr lang="it-IT" sz="4000" dirty="0" smtClean="0"/>
              <a:t>ati </a:t>
            </a:r>
            <a:r>
              <a:rPr lang="it-IT" sz="4000" dirty="0" smtClean="0"/>
              <a:t>del 1° semestre 2017</a:t>
            </a:r>
          </a:p>
          <a:p>
            <a:endParaRPr lang="it-IT" sz="8000" dirty="0" smtClean="0"/>
          </a:p>
          <a:p>
            <a:pPr>
              <a:buNone/>
            </a:pPr>
            <a:r>
              <a:rPr lang="it-IT" sz="8000" b="1" dirty="0" smtClean="0"/>
              <a:t>Servizio risorse minori *</a:t>
            </a:r>
          </a:p>
          <a:p>
            <a:r>
              <a:rPr lang="it-IT" sz="8000" dirty="0" smtClean="0"/>
              <a:t>Interventi di Assistenza educativa domiciliare</a:t>
            </a:r>
            <a:r>
              <a:rPr lang="it-IT" sz="8000" dirty="0" smtClean="0"/>
              <a:t>: 295 utenti</a:t>
            </a:r>
            <a:endParaRPr lang="it-IT" sz="8000" dirty="0" smtClean="0"/>
          </a:p>
          <a:p>
            <a:r>
              <a:rPr lang="it-IT" sz="8000" dirty="0" smtClean="0"/>
              <a:t>Albo strutture minori:   60 enti gestori</a:t>
            </a:r>
          </a:p>
          <a:p>
            <a:r>
              <a:rPr lang="it-IT" sz="8000" dirty="0" smtClean="0"/>
              <a:t>Minori accolti in strutture: 285</a:t>
            </a:r>
          </a:p>
          <a:p>
            <a:r>
              <a:rPr lang="it-IT" sz="8000" dirty="0" smtClean="0"/>
              <a:t>Minori stranieri non accompagnati accolti in struttura: 726</a:t>
            </a:r>
          </a:p>
          <a:p>
            <a:endParaRPr lang="it-IT" sz="1200" dirty="0" smtClean="0"/>
          </a:p>
          <a:p>
            <a:pPr>
              <a:buNone/>
            </a:pPr>
            <a:r>
              <a:rPr lang="it-IT" sz="6200" b="1" dirty="0" smtClean="0"/>
              <a:t>*</a:t>
            </a:r>
            <a:r>
              <a:rPr lang="it-IT" sz="6200" dirty="0" smtClean="0"/>
              <a:t>  </a:t>
            </a:r>
            <a:r>
              <a:rPr lang="it-IT" sz="4000" dirty="0" smtClean="0"/>
              <a:t>dati al </a:t>
            </a:r>
            <a:r>
              <a:rPr lang="it-IT" sz="4000" dirty="0" smtClean="0"/>
              <a:t>31/12/2016</a:t>
            </a:r>
          </a:p>
          <a:p>
            <a:pPr>
              <a:buNone/>
            </a:pPr>
            <a:endParaRPr lang="it-IT" sz="6200" dirty="0" smtClean="0"/>
          </a:p>
          <a:p>
            <a:pPr marL="271463" indent="-180975"/>
            <a:r>
              <a:rPr lang="it-IT" sz="8000" dirty="0" smtClean="0"/>
              <a:t>Pronto Intervento Sociale (PRIS) : </a:t>
            </a:r>
            <a:r>
              <a:rPr lang="it-IT" sz="8000" dirty="0" smtClean="0"/>
              <a:t>1.215 interventi prestati nel </a:t>
            </a:r>
            <a:r>
              <a:rPr lang="it-IT" sz="8000" dirty="0" smtClean="0"/>
              <a:t>2017. Sono </a:t>
            </a:r>
            <a:r>
              <a:rPr lang="it-IT" sz="8000" dirty="0" smtClean="0"/>
              <a:t>aderenti al </a:t>
            </a:r>
            <a:r>
              <a:rPr lang="it-IT" sz="8000" dirty="0" err="1" smtClean="0"/>
              <a:t>Pris</a:t>
            </a:r>
            <a:r>
              <a:rPr lang="it-IT" sz="8000" dirty="0" smtClean="0"/>
              <a:t> tutti i Comuni </a:t>
            </a:r>
            <a:r>
              <a:rPr lang="it-IT" sz="8000" dirty="0" smtClean="0"/>
              <a:t>della Città metropolitana.</a:t>
            </a:r>
            <a:endParaRPr lang="it-IT" sz="8000" u="sng" dirty="0" smtClean="0">
              <a:solidFill>
                <a:srgbClr val="FF0000"/>
              </a:solidFill>
            </a:endParaRPr>
          </a:p>
          <a:p>
            <a:endParaRPr lang="it-IT" sz="6200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12968" cy="936104"/>
          </a:xfrm>
        </p:spPr>
        <p:txBody>
          <a:bodyPr>
            <a:noAutofit/>
          </a:bodyPr>
          <a:lstStyle/>
          <a:p>
            <a:pPr algn="ctr"/>
            <a:r>
              <a:rPr lang="it-IT" sz="4400" dirty="0" smtClean="0"/>
              <a:t>Alcuni numeri: famiglie e minori</a:t>
            </a:r>
            <a:endParaRPr lang="it-IT" sz="4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680520"/>
          </a:xfrm>
        </p:spPr>
        <p:txBody>
          <a:bodyPr/>
          <a:lstStyle/>
          <a:p>
            <a:endParaRPr lang="it-IT" sz="2400" dirty="0" smtClean="0"/>
          </a:p>
          <a:p>
            <a:r>
              <a:rPr lang="it-IT" sz="2000" dirty="0" smtClean="0"/>
              <a:t>Help </a:t>
            </a:r>
            <a:r>
              <a:rPr lang="it-IT" sz="2000" dirty="0" smtClean="0"/>
              <a:t>Center: </a:t>
            </a:r>
            <a:r>
              <a:rPr lang="it-IT" sz="2000" dirty="0" smtClean="0"/>
              <a:t>1900 utenti</a:t>
            </a:r>
            <a:endParaRPr lang="it-IT" sz="2000" dirty="0" smtClean="0"/>
          </a:p>
          <a:p>
            <a:r>
              <a:rPr lang="it-IT" sz="2000" dirty="0" smtClean="0"/>
              <a:t>Servizi di accoglienza: 1.250 persone in accoglienza </a:t>
            </a:r>
            <a:r>
              <a:rPr lang="it-IT" sz="2000" dirty="0" smtClean="0"/>
              <a:t>notturna</a:t>
            </a:r>
          </a:p>
          <a:p>
            <a:r>
              <a:rPr lang="it-IT" sz="2000" dirty="0" smtClean="0"/>
              <a:t>Servizi </a:t>
            </a:r>
            <a:r>
              <a:rPr lang="it-IT" sz="2000" dirty="0" smtClean="0"/>
              <a:t>mobile di sostegno e unità di strada: 850 utenti </a:t>
            </a:r>
            <a:endParaRPr lang="it-IT" sz="2000" dirty="0" smtClean="0"/>
          </a:p>
          <a:p>
            <a:r>
              <a:rPr lang="it-IT" sz="2000" dirty="0" smtClean="0"/>
              <a:t>Piano Freddo: 292 posti letto </a:t>
            </a:r>
            <a:r>
              <a:rPr lang="it-IT" sz="2000" dirty="0" smtClean="0"/>
              <a:t>(</a:t>
            </a:r>
            <a:r>
              <a:rPr lang="it-IT" sz="2000" dirty="0" smtClean="0"/>
              <a:t>559 persone accolte nell’inverno 2016/2017)</a:t>
            </a:r>
          </a:p>
          <a:p>
            <a:r>
              <a:rPr lang="it-IT" sz="2000" dirty="0" smtClean="0"/>
              <a:t>Servizio di Bassa </a:t>
            </a:r>
            <a:r>
              <a:rPr lang="it-IT" sz="2000" dirty="0" smtClean="0"/>
              <a:t>Soglia: 625 </a:t>
            </a:r>
            <a:r>
              <a:rPr lang="it-IT" sz="2000" dirty="0" smtClean="0"/>
              <a:t>utenti </a:t>
            </a:r>
          </a:p>
          <a:p>
            <a:r>
              <a:rPr lang="it-IT" sz="2000" dirty="0" smtClean="0"/>
              <a:t>Servizio Docce: 3.373 utenti</a:t>
            </a:r>
          </a:p>
          <a:p>
            <a:r>
              <a:rPr lang="it-IT" sz="2000" dirty="0" smtClean="0"/>
              <a:t>Servizi </a:t>
            </a:r>
            <a:r>
              <a:rPr lang="it-IT" sz="2000" dirty="0" smtClean="0"/>
              <a:t>dell’Area Esecuzione penale: 625 </a:t>
            </a:r>
            <a:r>
              <a:rPr lang="it-IT" sz="2000" dirty="0" smtClean="0"/>
              <a:t>utenti</a:t>
            </a:r>
          </a:p>
          <a:p>
            <a:pPr lvl="0"/>
            <a:r>
              <a:rPr lang="it-IT" sz="2000" dirty="0" smtClean="0"/>
              <a:t>Progetto Housing First: 72 persone</a:t>
            </a:r>
            <a:endParaRPr lang="it-IT" sz="2000" dirty="0" smtClean="0"/>
          </a:p>
          <a:p>
            <a:endParaRPr lang="it-IT" sz="2000" dirty="0" smtClean="0"/>
          </a:p>
          <a:p>
            <a:pPr>
              <a:buNone/>
            </a:pPr>
            <a:r>
              <a:rPr lang="it-IT" sz="1000" dirty="0" smtClean="0"/>
              <a:t>Dati al 31/12/2016</a:t>
            </a:r>
            <a:endParaRPr lang="it-IT" sz="1000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922114"/>
          </a:xfrm>
        </p:spPr>
        <p:txBody>
          <a:bodyPr>
            <a:normAutofit/>
          </a:bodyPr>
          <a:lstStyle/>
          <a:p>
            <a:pPr algn="ctr"/>
            <a:r>
              <a:rPr lang="it-IT" sz="4400" dirty="0" smtClean="0"/>
              <a:t>Alcuni numeri: adulti fragili</a:t>
            </a:r>
            <a:endParaRPr lang="it-IT" sz="4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531EF-D5B5-4992-ACD3-F4A7B39C587E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monto">
  <a:themeElements>
    <a:clrScheme name="Personalizzato 2">
      <a:dk1>
        <a:sysClr val="windowText" lastClr="000000"/>
      </a:dk1>
      <a:lt1>
        <a:sysClr val="window" lastClr="FFFFFF"/>
      </a:lt1>
      <a:dk2>
        <a:srgbClr val="007DA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ramont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amont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1753</TotalTime>
  <Words>934</Words>
  <Application>Microsoft Office PowerPoint</Application>
  <PresentationFormat>Presentazione su schermo (4:3)</PresentationFormat>
  <Paragraphs>196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Tramonto</vt:lpstr>
      <vt:lpstr>Bilancio Preventivo 2018 e Piano Investimenti Anziani</vt:lpstr>
      <vt:lpstr>Obiettivi</vt:lpstr>
      <vt:lpstr>Il nostro Bilancio 2018</vt:lpstr>
      <vt:lpstr>Confronto esercizio 2015</vt:lpstr>
      <vt:lpstr>Risultati a confronto</vt:lpstr>
      <vt:lpstr>Ambiti di intervento </vt:lpstr>
      <vt:lpstr>Alcuni numeri: anziani</vt:lpstr>
      <vt:lpstr>Alcuni numeri: famiglie e minori</vt:lpstr>
      <vt:lpstr>Alcuni numeri: adulti fragili</vt:lpstr>
      <vt:lpstr>Alcuni numeri:transizione abitativa</vt:lpstr>
      <vt:lpstr>Alcuni numeri: ASP per i migranti</vt:lpstr>
      <vt:lpstr>Noi di ASP</vt:lpstr>
      <vt:lpstr>Lavorare in ASP</vt:lpstr>
      <vt:lpstr>Lavorare con ASP</vt:lpstr>
      <vt:lpstr>ASP e legalità</vt:lpstr>
      <vt:lpstr>ASP per i giovani</vt:lpstr>
      <vt:lpstr>ASP patrimonio culturale  di Bologna</vt:lpstr>
      <vt:lpstr>Piano degli investimenti </vt:lpstr>
      <vt:lpstr>Diapositiva 19</vt:lpstr>
      <vt:lpstr>Diapositiva 20</vt:lpstr>
    </vt:vector>
  </TitlesOfParts>
  <Company>Olidata S.p.A.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</dc:title>
  <dc:creator>raffaella.ansaloni</dc:creator>
  <cp:lastModifiedBy>francesca.farolfi</cp:lastModifiedBy>
  <cp:revision>234</cp:revision>
  <dcterms:created xsi:type="dcterms:W3CDTF">2014-09-09T10:53:47Z</dcterms:created>
  <dcterms:modified xsi:type="dcterms:W3CDTF">2018-01-08T13:56:02Z</dcterms:modified>
</cp:coreProperties>
</file>